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6" r:id="rId10"/>
    <p:sldId id="265" r:id="rId11"/>
    <p:sldId id="264" r:id="rId12"/>
    <p:sldId id="267" r:id="rId13"/>
    <p:sldId id="268" r:id="rId14"/>
    <p:sldId id="269" r:id="rId15"/>
    <p:sldId id="270" r:id="rId16"/>
    <p:sldId id="274" r:id="rId17"/>
    <p:sldId id="275" r:id="rId18"/>
    <p:sldId id="271" r:id="rId19"/>
    <p:sldId id="276" r:id="rId20"/>
    <p:sldId id="272" r:id="rId21"/>
    <p:sldId id="277" r:id="rId22"/>
    <p:sldId id="273" r:id="rId23"/>
    <p:sldId id="278" r:id="rId24"/>
    <p:sldId id="279" r:id="rId25"/>
    <p:sldId id="280" r:id="rId26"/>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showGuides="1">
      <p:cViewPr varScale="1">
        <p:scale>
          <a:sx n="67" d="100"/>
          <a:sy n="67" d="100"/>
        </p:scale>
        <p:origin x="-124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0755FE-51AB-4CC0-AF2C-73AD4BEF3680}" type="datetimeFigureOut">
              <a:rPr lang="es-PA" smtClean="0"/>
              <a:t>17/may/2025</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FAC770-A5D9-4FE6-A0E3-3ED13E92D7F9}" type="slidenum">
              <a:rPr lang="es-PA" smtClean="0"/>
              <a:t>‹Nº›</a:t>
            </a:fld>
            <a:endParaRPr lang="es-PA"/>
          </a:p>
        </p:txBody>
      </p:sp>
    </p:spTree>
    <p:extLst>
      <p:ext uri="{BB962C8B-B14F-4D97-AF65-F5344CB8AC3E}">
        <p14:creationId xmlns:p14="http://schemas.microsoft.com/office/powerpoint/2010/main" val="120432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A" dirty="0"/>
          </a:p>
        </p:txBody>
      </p:sp>
      <p:sp>
        <p:nvSpPr>
          <p:cNvPr id="4" name="3 Marcador de número de diapositiva"/>
          <p:cNvSpPr>
            <a:spLocks noGrp="1"/>
          </p:cNvSpPr>
          <p:nvPr>
            <p:ph type="sldNum" sz="quarter" idx="10"/>
          </p:nvPr>
        </p:nvSpPr>
        <p:spPr/>
        <p:txBody>
          <a:bodyPr/>
          <a:lstStyle/>
          <a:p>
            <a:fld id="{1CFAC770-A5D9-4FE6-A0E3-3ED13E92D7F9}" type="slidenum">
              <a:rPr lang="es-PA" smtClean="0"/>
              <a:t>20</a:t>
            </a:fld>
            <a:endParaRPr lang="es-PA"/>
          </a:p>
        </p:txBody>
      </p:sp>
    </p:spTree>
    <p:extLst>
      <p:ext uri="{BB962C8B-B14F-4D97-AF65-F5344CB8AC3E}">
        <p14:creationId xmlns:p14="http://schemas.microsoft.com/office/powerpoint/2010/main" val="1251956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8D806E0-DAE6-4183-A2F7-05A0B607BBC5}" type="datetimeFigureOut">
              <a:rPr lang="es-PA" smtClean="0"/>
              <a:t>17/may/2025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C47AA71D-3D7E-4831-8F5C-696C64B05819}" type="slidenum">
              <a:rPr lang="es-PA" smtClean="0"/>
              <a:t>‹Nº›</a:t>
            </a:fld>
            <a:endParaRPr lang="es-P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8D806E0-DAE6-4183-A2F7-05A0B607BBC5}" type="datetimeFigureOut">
              <a:rPr lang="es-PA" smtClean="0"/>
              <a:t>17/may/2025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8D806E0-DAE6-4183-A2F7-05A0B607BBC5}" type="datetimeFigureOut">
              <a:rPr lang="es-PA" smtClean="0"/>
              <a:t>17/may/2025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D806E0-DAE6-4183-A2F7-05A0B607BBC5}" type="datetimeFigureOut">
              <a:rPr lang="es-PA" smtClean="0"/>
              <a:t>17/may/2025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C47AA71D-3D7E-4831-8F5C-696C64B05819}" type="slidenum">
              <a:rPr lang="es-PA" smtClean="0"/>
              <a:t>‹Nº›</a:t>
            </a:fld>
            <a:endParaRPr lang="es-PA"/>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8D806E0-DAE6-4183-A2F7-05A0B607BBC5}" type="datetimeFigureOut">
              <a:rPr lang="es-PA" smtClean="0"/>
              <a:t>17/may/2025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8D806E0-DAE6-4183-A2F7-05A0B607BBC5}" type="datetimeFigureOut">
              <a:rPr lang="es-PA" smtClean="0"/>
              <a:t>17/may/2025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C47AA71D-3D7E-4831-8F5C-696C64B05819}" type="slidenum">
              <a:rPr lang="es-PA" smtClean="0"/>
              <a:t>‹Nº›</a:t>
            </a:fld>
            <a:endParaRPr lang="es-PA"/>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smtClean="0"/>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8D806E0-DAE6-4183-A2F7-05A0B607BBC5}" type="datetimeFigureOut">
              <a:rPr lang="es-PA" smtClean="0"/>
              <a:t>17/may/2025</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C47AA71D-3D7E-4831-8F5C-696C64B05819}" type="slidenum">
              <a:rPr lang="es-PA" smtClean="0"/>
              <a:t>‹Nº›</a:t>
            </a:fld>
            <a:endParaRPr lang="es-PA"/>
          </a:p>
        </p:txBody>
      </p:sp>
      <p:sp>
        <p:nvSpPr>
          <p:cNvPr id="10" name="Title 9"/>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8D806E0-DAE6-4183-A2F7-05A0B607BBC5}" type="datetimeFigureOut">
              <a:rPr lang="es-PA" smtClean="0"/>
              <a:t>17/may/2025</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806E0-DAE6-4183-A2F7-05A0B607BBC5}" type="datetimeFigureOut">
              <a:rPr lang="es-PA" smtClean="0"/>
              <a:t>17/may/2025</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8D806E0-DAE6-4183-A2F7-05A0B607BBC5}" type="datetimeFigureOut">
              <a:rPr lang="es-PA" smtClean="0"/>
              <a:t>17/may/2025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C47AA71D-3D7E-4831-8F5C-696C64B05819}" type="slidenum">
              <a:rPr lang="es-PA" smtClean="0"/>
              <a:t>‹Nº›</a:t>
            </a:fld>
            <a:endParaRPr lang="es-P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8D806E0-DAE6-4183-A2F7-05A0B607BBC5}" type="datetimeFigureOut">
              <a:rPr lang="es-PA" smtClean="0"/>
              <a:t>17/may/2025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C47AA71D-3D7E-4831-8F5C-696C64B05819}" type="slidenum">
              <a:rPr lang="es-PA" smtClean="0"/>
              <a:t>‹Nº›</a:t>
            </a:fld>
            <a:endParaRPr lang="es-P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8D806E0-DAE6-4183-A2F7-05A0B607BBC5}" type="datetimeFigureOut">
              <a:rPr lang="es-PA" smtClean="0"/>
              <a:t>17/may/2025</a:t>
            </a:fld>
            <a:endParaRPr lang="es-P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P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47AA71D-3D7E-4831-8F5C-696C64B05819}"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5052545"/>
            <a:ext cx="5707157" cy="536695"/>
          </a:xfrm>
          <a:noFill/>
        </p:spPr>
        <p:txBody>
          <a:bodyPr/>
          <a:lstStyle/>
          <a:p>
            <a:r>
              <a:rPr lang="es-PA" dirty="0" smtClean="0"/>
              <a:t>Prof. Damaris Gómez de González</a:t>
            </a:r>
            <a:endParaRPr lang="es-PA" dirty="0"/>
          </a:p>
        </p:txBody>
      </p:sp>
      <p:sp>
        <p:nvSpPr>
          <p:cNvPr id="2" name="1 Título"/>
          <p:cNvSpPr>
            <a:spLocks noGrp="1"/>
          </p:cNvSpPr>
          <p:nvPr>
            <p:ph type="ctrTitle"/>
          </p:nvPr>
        </p:nvSpPr>
        <p:spPr>
          <a:xfrm>
            <a:off x="467544" y="1340768"/>
            <a:ext cx="8064896" cy="1793167"/>
          </a:xfrm>
        </p:spPr>
        <p:txBody>
          <a:bodyPr/>
          <a:lstStyle/>
          <a:p>
            <a:pPr marL="182880" indent="0">
              <a:buNone/>
            </a:pPr>
            <a:r>
              <a:rPr lang="es-PA" dirty="0" smtClean="0"/>
              <a:t>HISTORIA DEL DERECHO</a:t>
            </a:r>
            <a:endParaRPr lang="es-PA" dirty="0"/>
          </a:p>
        </p:txBody>
      </p:sp>
      <p:sp>
        <p:nvSpPr>
          <p:cNvPr id="4" name="AutoShape 2" descr="Cómo se vive el derecho – Justicia en las América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PA"/>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437" y="2780928"/>
            <a:ext cx="2143125" cy="1719634"/>
          </a:xfrm>
          <a:prstGeom prst="rect">
            <a:avLst/>
          </a:prstGeom>
        </p:spPr>
      </p:pic>
    </p:spTree>
    <p:extLst>
      <p:ext uri="{BB962C8B-B14F-4D97-AF65-F5344CB8AC3E}">
        <p14:creationId xmlns:p14="http://schemas.microsoft.com/office/powerpoint/2010/main" val="1998514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24744"/>
            <a:ext cx="6512511" cy="1143000"/>
          </a:xfrm>
        </p:spPr>
        <p:txBody>
          <a:bodyPr/>
          <a:lstStyle/>
          <a:p>
            <a:pPr marL="0" indent="0" algn="ctr">
              <a:buNone/>
            </a:pPr>
            <a:r>
              <a:rPr lang="es-PA" dirty="0">
                <a:effectLst/>
              </a:rPr>
              <a:t>Influencias</a:t>
            </a:r>
            <a:endParaRPr lang="es-PA" dirty="0"/>
          </a:p>
        </p:txBody>
      </p:sp>
      <p:sp>
        <p:nvSpPr>
          <p:cNvPr id="3" name="2 Marcador de contenido"/>
          <p:cNvSpPr>
            <a:spLocks noGrp="1"/>
          </p:cNvSpPr>
          <p:nvPr>
            <p:ph sz="quarter" idx="13"/>
          </p:nvPr>
        </p:nvSpPr>
        <p:spPr>
          <a:xfrm>
            <a:off x="899592" y="2060848"/>
            <a:ext cx="6696744" cy="4626848"/>
          </a:xfrm>
        </p:spPr>
        <p:txBody>
          <a:bodyPr/>
          <a:lstStyle/>
          <a:p>
            <a:pPr marL="45720" indent="0" algn="just">
              <a:buNone/>
            </a:pPr>
            <a:r>
              <a:rPr lang="es-ES" dirty="0">
                <a:solidFill>
                  <a:schemeClr val="tx1"/>
                </a:solidFill>
                <a:latin typeface="Google Sans"/>
              </a:rPr>
              <a:t>El derecho romano ha tenido una gran influencia en muchos sistemas jurídicos modernos, y el Corpus </a:t>
            </a:r>
            <a:r>
              <a:rPr lang="es-ES" dirty="0" err="1">
                <a:solidFill>
                  <a:schemeClr val="tx1"/>
                </a:solidFill>
                <a:latin typeface="Google Sans"/>
              </a:rPr>
              <a:t>Juris</a:t>
            </a:r>
            <a:r>
              <a:rPr lang="es-ES" dirty="0">
                <a:solidFill>
                  <a:schemeClr val="tx1"/>
                </a:solidFill>
                <a:latin typeface="Google Sans"/>
              </a:rPr>
              <a:t> </a:t>
            </a:r>
            <a:r>
              <a:rPr lang="es-ES" dirty="0" err="1">
                <a:solidFill>
                  <a:schemeClr val="tx1"/>
                </a:solidFill>
                <a:latin typeface="Google Sans"/>
              </a:rPr>
              <a:t>Civilis</a:t>
            </a:r>
            <a:r>
              <a:rPr lang="es-ES" dirty="0">
                <a:solidFill>
                  <a:schemeClr val="tx1"/>
                </a:solidFill>
                <a:latin typeface="Google Sans"/>
              </a:rPr>
              <a:t> de Justiniano es un ejemplo de su </a:t>
            </a:r>
            <a:r>
              <a:rPr lang="es-ES" dirty="0" smtClean="0">
                <a:solidFill>
                  <a:schemeClr val="tx1"/>
                </a:solidFill>
                <a:latin typeface="Google Sans"/>
              </a:rPr>
              <a:t>importancia.</a:t>
            </a:r>
          </a:p>
          <a:p>
            <a:pPr marL="45720" indent="0" algn="just">
              <a:buNone/>
            </a:pPr>
            <a:r>
              <a:rPr lang="es-ES" b="1" dirty="0">
                <a:solidFill>
                  <a:schemeClr val="tx1"/>
                </a:solidFill>
              </a:rPr>
              <a:t>División por períodos:</a:t>
            </a:r>
            <a:endParaRPr lang="es-ES" dirty="0">
              <a:solidFill>
                <a:schemeClr val="tx1"/>
              </a:solidFill>
            </a:endParaRPr>
          </a:p>
          <a:p>
            <a:pPr marL="45720" indent="0" algn="just">
              <a:buNone/>
            </a:pPr>
            <a:r>
              <a:rPr lang="es-ES" dirty="0">
                <a:solidFill>
                  <a:schemeClr val="tx1"/>
                </a:solidFill>
              </a:rPr>
              <a:t>Se pueden identificar diferentes etapas en la historia del derecho, como la época antigua, la Edad Media, la época moderna y la contemporánea, cada una con características y concepciones jurídicas propias</a:t>
            </a:r>
          </a:p>
          <a:p>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2280" y="260648"/>
            <a:ext cx="1512168" cy="1818903"/>
          </a:xfrm>
          <a:prstGeom prst="rect">
            <a:avLst/>
          </a:prstGeom>
        </p:spPr>
      </p:pic>
    </p:spTree>
    <p:extLst>
      <p:ext uri="{BB962C8B-B14F-4D97-AF65-F5344CB8AC3E}">
        <p14:creationId xmlns:p14="http://schemas.microsoft.com/office/powerpoint/2010/main" val="4277747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836712"/>
            <a:ext cx="7632848" cy="1368152"/>
          </a:xfrm>
        </p:spPr>
        <p:txBody>
          <a:bodyPr/>
          <a:lstStyle/>
          <a:p>
            <a:pPr marL="0" indent="0" algn="ctr">
              <a:buNone/>
            </a:pPr>
            <a:r>
              <a:rPr lang="es-ES" sz="4400" b="0" dirty="0">
                <a:effectLst/>
              </a:rPr>
              <a:t>Aspectos clave de la historia del derecho</a:t>
            </a:r>
            <a:endParaRPr lang="es-PA" sz="4400" dirty="0"/>
          </a:p>
        </p:txBody>
      </p:sp>
      <p:sp>
        <p:nvSpPr>
          <p:cNvPr id="3" name="2 Marcador de contenido"/>
          <p:cNvSpPr>
            <a:spLocks noGrp="1"/>
          </p:cNvSpPr>
          <p:nvPr>
            <p:ph sz="quarter" idx="13"/>
          </p:nvPr>
        </p:nvSpPr>
        <p:spPr>
          <a:xfrm>
            <a:off x="1335596" y="2379112"/>
            <a:ext cx="6472808" cy="3930208"/>
          </a:xfrm>
        </p:spPr>
        <p:txBody>
          <a:bodyPr>
            <a:normAutofit lnSpcReduction="10000"/>
          </a:bodyPr>
          <a:lstStyle/>
          <a:p>
            <a:pPr marL="45720" indent="0">
              <a:buNone/>
            </a:pPr>
            <a:r>
              <a:rPr lang="es-ES" b="1" dirty="0"/>
              <a:t>Orígenes:</a:t>
            </a:r>
            <a:endParaRPr lang="es-ES" dirty="0"/>
          </a:p>
          <a:p>
            <a:pPr marL="45720" indent="0" algn="just">
              <a:buNone/>
            </a:pPr>
            <a:r>
              <a:rPr lang="es-ES" dirty="0"/>
              <a:t>El derecho se considera una creación humana y se manifiesta desde las primeras organizaciones sociales. Los primeros códigos escritos, como el Código de Hammurabi, son ejemplos de este origen. </a:t>
            </a:r>
            <a:endParaRPr lang="es-ES" dirty="0" smtClean="0"/>
          </a:p>
          <a:p>
            <a:pPr marL="45720" indent="0">
              <a:buNone/>
            </a:pPr>
            <a:r>
              <a:rPr lang="es-ES" b="1" dirty="0"/>
              <a:t>Evolución:</a:t>
            </a:r>
            <a:endParaRPr lang="es-ES" dirty="0"/>
          </a:p>
          <a:p>
            <a:pPr marL="45720" indent="0">
              <a:buNone/>
            </a:pPr>
            <a:r>
              <a:rPr lang="es-ES" dirty="0"/>
              <a:t>La historia del derecho muestra cómo el derecho ha ido evolucionando desde leyes basadas en la guerra o en la religión hasta sistemas jurídicos más complejos y sofisticados. </a:t>
            </a:r>
          </a:p>
          <a:p>
            <a:pPr marL="45720" indent="0" algn="just">
              <a:buNone/>
            </a:pPr>
            <a:endParaRPr lang="es-ES" dirty="0"/>
          </a:p>
          <a:p>
            <a:endParaRPr lang="es-PA" dirty="0"/>
          </a:p>
        </p:txBody>
      </p:sp>
    </p:spTree>
    <p:extLst>
      <p:ext uri="{BB962C8B-B14F-4D97-AF65-F5344CB8AC3E}">
        <p14:creationId xmlns:p14="http://schemas.microsoft.com/office/powerpoint/2010/main" val="873988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620688"/>
            <a:ext cx="7344815" cy="1440160"/>
          </a:xfrm>
        </p:spPr>
        <p:txBody>
          <a:bodyPr/>
          <a:lstStyle/>
          <a:p>
            <a:pPr marL="0" indent="0" algn="ctr">
              <a:buNone/>
            </a:pPr>
            <a:r>
              <a:rPr lang="es-PA" sz="3200" b="0" dirty="0">
                <a:effectLst/>
              </a:rPr>
              <a:t>Características del derecho primitivo en comunidades tribales</a:t>
            </a:r>
            <a:endParaRPr lang="es-PA" sz="3200" dirty="0"/>
          </a:p>
        </p:txBody>
      </p:sp>
      <p:sp>
        <p:nvSpPr>
          <p:cNvPr id="3" name="2 Marcador de contenido"/>
          <p:cNvSpPr>
            <a:spLocks noGrp="1"/>
          </p:cNvSpPr>
          <p:nvPr>
            <p:ph sz="quarter" idx="13"/>
          </p:nvPr>
        </p:nvSpPr>
        <p:spPr>
          <a:xfrm>
            <a:off x="1043608" y="2132856"/>
            <a:ext cx="6768752" cy="4032448"/>
          </a:xfrm>
        </p:spPr>
        <p:txBody>
          <a:bodyPr>
            <a:normAutofit/>
          </a:bodyPr>
          <a:lstStyle/>
          <a:p>
            <a:r>
              <a:rPr lang="es-ES" b="1" dirty="0" smtClean="0"/>
              <a:t>Oralidad</a:t>
            </a:r>
            <a:r>
              <a:rPr lang="es-ES" b="1" dirty="0"/>
              <a:t>:</a:t>
            </a:r>
            <a:endParaRPr lang="es-ES" dirty="0"/>
          </a:p>
          <a:p>
            <a:pPr marL="45720" indent="0" fontAlgn="ctr">
              <a:buNone/>
            </a:pPr>
            <a:r>
              <a:rPr lang="es-ES" dirty="0" smtClean="0"/>
              <a:t>No </a:t>
            </a:r>
            <a:r>
              <a:rPr lang="es-ES" dirty="0"/>
              <a:t>existe un sistema de escritura, por lo que las normas y reglas se transmiten verbalmente. </a:t>
            </a:r>
          </a:p>
          <a:p>
            <a:r>
              <a:rPr lang="es-ES" b="1" dirty="0"/>
              <a:t>Base en la costumbre:</a:t>
            </a:r>
            <a:endParaRPr lang="es-ES" dirty="0"/>
          </a:p>
          <a:p>
            <a:pPr marL="45720" indent="0" fontAlgn="ctr">
              <a:buNone/>
            </a:pPr>
            <a:r>
              <a:rPr lang="es-ES" dirty="0" smtClean="0"/>
              <a:t>Las </a:t>
            </a:r>
            <a:r>
              <a:rPr lang="es-ES" dirty="0"/>
              <a:t>normas se basan en prácticas sociales y creencias compartidas por la comunidad. </a:t>
            </a:r>
          </a:p>
          <a:p>
            <a:r>
              <a:rPr lang="es-ES" b="1" dirty="0"/>
              <a:t>Función reguladora:</a:t>
            </a:r>
            <a:endParaRPr lang="es-ES" dirty="0"/>
          </a:p>
          <a:p>
            <a:pPr marL="45720" indent="0">
              <a:buNone/>
            </a:pPr>
            <a:r>
              <a:rPr lang="es-ES" dirty="0"/>
              <a:t>Sirve para mantener el orden social, la paz y la resolución de conflictos dentro del grupo. </a:t>
            </a:r>
          </a:p>
          <a:p>
            <a:endParaRPr lang="es-PA" dirty="0"/>
          </a:p>
        </p:txBody>
      </p:sp>
    </p:spTree>
    <p:extLst>
      <p:ext uri="{BB962C8B-B14F-4D97-AF65-F5344CB8AC3E}">
        <p14:creationId xmlns:p14="http://schemas.microsoft.com/office/powerpoint/2010/main" val="502410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971600" y="2636913"/>
            <a:ext cx="6139205" cy="3297752"/>
          </a:xfrm>
        </p:spPr>
        <p:txBody>
          <a:bodyPr>
            <a:normAutofit fontScale="25000" lnSpcReduction="20000"/>
          </a:bodyPr>
          <a:lstStyle/>
          <a:p>
            <a:pPr algn="just"/>
            <a:r>
              <a:rPr lang="es-ES" sz="8000" b="1" dirty="0"/>
              <a:t>Relación con la cultura y la religión:</a:t>
            </a:r>
            <a:endParaRPr lang="es-ES" sz="8000" dirty="0"/>
          </a:p>
          <a:p>
            <a:pPr algn="just" fontAlgn="ctr"/>
            <a:r>
              <a:rPr lang="es-ES" sz="8000" dirty="0"/>
              <a:t>El derecho primitivo suele estar intrínsecamente ligado a la cultura, la religión y los mitos de la </a:t>
            </a:r>
            <a:r>
              <a:rPr lang="es-ES" sz="8000" dirty="0" smtClean="0"/>
              <a:t>comunidad</a:t>
            </a:r>
            <a:r>
              <a:rPr lang="es-ES" sz="8000" dirty="0"/>
              <a:t>.</a:t>
            </a:r>
          </a:p>
          <a:p>
            <a:pPr algn="just"/>
            <a:r>
              <a:rPr lang="es-ES" sz="8000" b="1" dirty="0" smtClean="0"/>
              <a:t>* Estructura </a:t>
            </a:r>
            <a:r>
              <a:rPr lang="es-ES" sz="8000" b="1" dirty="0"/>
              <a:t>social:</a:t>
            </a:r>
            <a:endParaRPr lang="es-ES" sz="8000" dirty="0"/>
          </a:p>
          <a:p>
            <a:pPr algn="just" fontAlgn="ctr"/>
            <a:r>
              <a:rPr lang="es-ES" sz="8000" dirty="0"/>
              <a:t>El parentesco, los linajes y los grupos sociales son fundamentales en la organización y la aplicación del derecho primitivo. </a:t>
            </a:r>
          </a:p>
          <a:p>
            <a:pPr algn="just"/>
            <a:r>
              <a:rPr lang="es-ES" sz="8000" b="1" dirty="0" smtClean="0"/>
              <a:t>* Resolución </a:t>
            </a:r>
            <a:r>
              <a:rPr lang="es-ES" sz="8000" b="1" dirty="0"/>
              <a:t>de conflictos:</a:t>
            </a:r>
            <a:endParaRPr lang="es-ES" sz="8000" dirty="0"/>
          </a:p>
          <a:p>
            <a:pPr algn="just"/>
            <a:r>
              <a:rPr lang="es-ES" sz="8000" dirty="0"/>
              <a:t>Suele implicar mecanismos de mediación, reconciliación, o incluso sanciones comunitarias para resolver conflicto</a:t>
            </a:r>
          </a:p>
          <a:p>
            <a:endParaRPr lang="es-PA" dirty="0"/>
          </a:p>
        </p:txBody>
      </p:sp>
      <p:sp>
        <p:nvSpPr>
          <p:cNvPr id="3" name="2 Título"/>
          <p:cNvSpPr>
            <a:spLocks noGrp="1"/>
          </p:cNvSpPr>
          <p:nvPr>
            <p:ph type="ctrTitle"/>
          </p:nvPr>
        </p:nvSpPr>
        <p:spPr>
          <a:xfrm>
            <a:off x="755576" y="908720"/>
            <a:ext cx="7992888" cy="1296144"/>
          </a:xfrm>
        </p:spPr>
        <p:txBody>
          <a:bodyPr/>
          <a:lstStyle/>
          <a:p>
            <a:r>
              <a:rPr lang="es-ES" sz="2000" dirty="0">
                <a:effectLst/>
              </a:rPr>
              <a:t>No codificado:</a:t>
            </a:r>
            <a:r>
              <a:rPr lang="es-ES" sz="2000" b="0" dirty="0">
                <a:effectLst/>
              </a:rPr>
              <a:t/>
            </a:r>
            <a:br>
              <a:rPr lang="es-ES" sz="2000" b="0" dirty="0">
                <a:effectLst/>
              </a:rPr>
            </a:br>
            <a:r>
              <a:rPr lang="es-ES" sz="2000" b="0" dirty="0">
                <a:effectLst/>
              </a:rPr>
              <a:t>No existe un código escrito que recoja las normas, sino que estas son aprendidas y transmitidas a través de la experiencia y la </a:t>
            </a:r>
            <a:r>
              <a:rPr lang="es-ES" sz="2000" b="0" dirty="0" smtClean="0">
                <a:effectLst/>
              </a:rPr>
              <a:t>observación.</a:t>
            </a:r>
            <a:r>
              <a:rPr lang="es-ES" b="0" dirty="0">
                <a:effectLst/>
              </a:rPr>
              <a:t/>
            </a:r>
            <a:br>
              <a:rPr lang="es-ES" b="0" dirty="0">
                <a:effectLst/>
              </a:rPr>
            </a:b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5301208"/>
            <a:ext cx="1545303" cy="1455043"/>
          </a:xfrm>
          <a:prstGeom prst="rect">
            <a:avLst/>
          </a:prstGeom>
        </p:spPr>
      </p:pic>
    </p:spTree>
    <p:extLst>
      <p:ext uri="{BB962C8B-B14F-4D97-AF65-F5344CB8AC3E}">
        <p14:creationId xmlns:p14="http://schemas.microsoft.com/office/powerpoint/2010/main" val="2171432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251520" y="3284985"/>
            <a:ext cx="6859285" cy="2649680"/>
          </a:xfrm>
        </p:spPr>
        <p:txBody>
          <a:bodyPr>
            <a:normAutofit fontScale="85000" lnSpcReduction="20000"/>
          </a:bodyPr>
          <a:lstStyle/>
          <a:p>
            <a:pPr algn="just"/>
            <a:r>
              <a:rPr lang="es-ES" b="1" dirty="0"/>
              <a:t>Inexistencia de estado o instituciones centralizadas:</a:t>
            </a:r>
            <a:endParaRPr lang="es-ES" dirty="0"/>
          </a:p>
          <a:p>
            <a:pPr algn="just" fontAlgn="ctr"/>
            <a:r>
              <a:rPr lang="es-ES" dirty="0"/>
              <a:t>No hay un poder estatal o una burocracia que aplique el derecho, sino que la comunidad misma se encarga de hacerlo. </a:t>
            </a:r>
          </a:p>
          <a:p>
            <a:r>
              <a:rPr lang="es-ES" dirty="0"/>
              <a:t>Ejemplos:</a:t>
            </a:r>
          </a:p>
          <a:p>
            <a:r>
              <a:rPr lang="es-ES" b="1" dirty="0"/>
              <a:t>Resolución de conflictos:</a:t>
            </a:r>
            <a:endParaRPr lang="es-ES" dirty="0"/>
          </a:p>
          <a:p>
            <a:r>
              <a:rPr lang="es-ES" dirty="0"/>
              <a:t>En muchas sociedades tribales, los conflictos se resuelven a través de la mediación o el juicio de un anciano o líder comunitario. </a:t>
            </a:r>
          </a:p>
          <a:p>
            <a:endParaRPr lang="es-PA" dirty="0"/>
          </a:p>
        </p:txBody>
      </p:sp>
      <p:sp>
        <p:nvSpPr>
          <p:cNvPr id="3" name="2 Título"/>
          <p:cNvSpPr>
            <a:spLocks noGrp="1"/>
          </p:cNvSpPr>
          <p:nvPr>
            <p:ph type="ctrTitle"/>
          </p:nvPr>
        </p:nvSpPr>
        <p:spPr>
          <a:xfrm>
            <a:off x="467545" y="1340768"/>
            <a:ext cx="7920880" cy="1368151"/>
          </a:xfrm>
        </p:spPr>
        <p:txBody>
          <a:bodyPr/>
          <a:lstStyle/>
          <a:p>
            <a:r>
              <a:rPr lang="es-ES" sz="2000" dirty="0">
                <a:effectLst/>
              </a:rPr>
              <a:t>Normas sociales:</a:t>
            </a:r>
            <a:r>
              <a:rPr lang="es-ES" sz="2000" b="0" dirty="0">
                <a:effectLst/>
              </a:rPr>
              <a:t/>
            </a:r>
            <a:br>
              <a:rPr lang="es-ES" sz="2000" b="0" dirty="0">
                <a:effectLst/>
              </a:rPr>
            </a:br>
            <a:r>
              <a:rPr lang="es-ES" sz="2000" b="0" dirty="0">
                <a:effectLst/>
              </a:rPr>
              <a:t>Las normas sobre el matrimonio, la herencia o la </a:t>
            </a:r>
            <a:r>
              <a:rPr lang="es-ES" sz="2000" b="0" dirty="0" smtClean="0">
                <a:effectLst/>
              </a:rPr>
              <a:t>propiedad suelen </a:t>
            </a:r>
            <a:r>
              <a:rPr lang="es-ES" sz="2000" b="0" dirty="0">
                <a:effectLst/>
              </a:rPr>
              <a:t>estar basadas en </a:t>
            </a:r>
            <a:r>
              <a:rPr lang="es-ES" sz="2000" b="0" dirty="0" smtClean="0">
                <a:effectLst/>
              </a:rPr>
              <a:t>costumbres ancestrales</a:t>
            </a:r>
            <a:r>
              <a:rPr lang="es-ES" sz="2000" b="0" dirty="0">
                <a:effectLst/>
              </a:rPr>
              <a:t>.</a:t>
            </a:r>
            <a:r>
              <a:rPr lang="es-ES" b="0" dirty="0">
                <a:effectLst/>
              </a:rPr>
              <a:t> </a:t>
            </a:r>
            <a:br>
              <a:rPr lang="es-ES" b="0" dirty="0">
                <a:effectLst/>
              </a:rPr>
            </a:b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2200" y="260648"/>
            <a:ext cx="2231901" cy="1377513"/>
          </a:xfrm>
          <a:prstGeom prst="rect">
            <a:avLst/>
          </a:prstGeom>
        </p:spPr>
      </p:pic>
    </p:spTree>
    <p:extLst>
      <p:ext uri="{BB962C8B-B14F-4D97-AF65-F5344CB8AC3E}">
        <p14:creationId xmlns:p14="http://schemas.microsoft.com/office/powerpoint/2010/main" val="2260646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476672"/>
            <a:ext cx="7172277" cy="1224136"/>
          </a:xfrm>
        </p:spPr>
        <p:txBody>
          <a:bodyPr/>
          <a:lstStyle/>
          <a:p>
            <a:pPr marL="0" indent="0" algn="ctr">
              <a:buNone/>
            </a:pPr>
            <a:r>
              <a:rPr lang="es-PA" dirty="0" smtClean="0"/>
              <a:t>RESUMEN</a:t>
            </a:r>
            <a:endParaRPr lang="es-PA" dirty="0"/>
          </a:p>
        </p:txBody>
      </p:sp>
      <p:sp>
        <p:nvSpPr>
          <p:cNvPr id="3" name="2 Marcador de texto"/>
          <p:cNvSpPr>
            <a:spLocks noGrp="1"/>
          </p:cNvSpPr>
          <p:nvPr>
            <p:ph type="body" idx="1"/>
          </p:nvPr>
        </p:nvSpPr>
        <p:spPr>
          <a:xfrm>
            <a:off x="395536" y="2492896"/>
            <a:ext cx="7597396" cy="2950075"/>
          </a:xfrm>
        </p:spPr>
        <p:txBody>
          <a:bodyPr>
            <a:normAutofit/>
          </a:bodyPr>
          <a:lstStyle/>
          <a:p>
            <a:pPr algn="just"/>
            <a:r>
              <a:rPr lang="es-ES" b="1" dirty="0"/>
              <a:t>Sanciones:</a:t>
            </a:r>
            <a:endParaRPr lang="es-ES" dirty="0"/>
          </a:p>
          <a:p>
            <a:pPr algn="just" fontAlgn="ctr"/>
            <a:r>
              <a:rPr lang="es-ES" dirty="0"/>
              <a:t>Las sanciones por infringir las normas pueden variar desde la expulsión del grupo hasta la imposición de penas físicas o </a:t>
            </a:r>
            <a:r>
              <a:rPr lang="es-ES" dirty="0" smtClean="0"/>
              <a:t>rituales.</a:t>
            </a:r>
          </a:p>
          <a:p>
            <a:pPr algn="just" fontAlgn="ctr"/>
            <a:r>
              <a:rPr lang="es-ES" dirty="0" smtClean="0"/>
              <a:t>El </a:t>
            </a:r>
            <a:r>
              <a:rPr lang="es-ES" dirty="0"/>
              <a:t>derecho primitivo en comunidades tribales es un sistema jurídico social, no escrito, basado en la costumbre y la tradición, que busca mantener el orden y la paz dentro del grupo. </a:t>
            </a:r>
          </a:p>
          <a:p>
            <a:endParaRPr lang="es-PA" dirty="0"/>
          </a:p>
        </p:txBody>
      </p:sp>
    </p:spTree>
    <p:extLst>
      <p:ext uri="{BB962C8B-B14F-4D97-AF65-F5344CB8AC3E}">
        <p14:creationId xmlns:p14="http://schemas.microsoft.com/office/powerpoint/2010/main" val="1930581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4" y="2492897"/>
            <a:ext cx="6554589" cy="3384375"/>
          </a:xfrm>
        </p:spPr>
        <p:txBody>
          <a:bodyPr>
            <a:normAutofit fontScale="92500" lnSpcReduction="10000"/>
          </a:bodyPr>
          <a:lstStyle/>
          <a:p>
            <a:pPr algn="just"/>
            <a:r>
              <a:rPr lang="es-ES" dirty="0"/>
              <a:t>En Egipto, las leyes eran promulgadas por el faraón y reflejaban la voluntad divina, como la ley de </a:t>
            </a:r>
            <a:r>
              <a:rPr lang="es-ES" dirty="0" err="1"/>
              <a:t>Maat</a:t>
            </a:r>
            <a:r>
              <a:rPr lang="es-ES" dirty="0"/>
              <a:t>. Mesopotamia, por su parte, desarrolló el Código de Hammurabi, uno de los primeros registros escritos de </a:t>
            </a:r>
            <a:r>
              <a:rPr lang="es-ES" dirty="0" smtClean="0"/>
              <a:t>leyes.</a:t>
            </a:r>
          </a:p>
          <a:p>
            <a:r>
              <a:rPr lang="es-ES" dirty="0"/>
              <a:t>El derecho en el Antiguo Egipto:</a:t>
            </a:r>
          </a:p>
          <a:p>
            <a:r>
              <a:rPr lang="es-ES" b="1" dirty="0"/>
              <a:t>Base religiosa:</a:t>
            </a:r>
            <a:endParaRPr lang="es-ES" dirty="0"/>
          </a:p>
          <a:p>
            <a:r>
              <a:rPr lang="es-ES" dirty="0"/>
              <a:t>Las leyes egipcias se basaban en la idea de que el faraón, considerado un dios, promulgaba leyes que reflejaban la voluntad divina</a:t>
            </a:r>
          </a:p>
          <a:p>
            <a:pPr algn="just"/>
            <a:endParaRPr lang="es-PA" dirty="0"/>
          </a:p>
        </p:txBody>
      </p:sp>
      <p:sp>
        <p:nvSpPr>
          <p:cNvPr id="3" name="2 Título"/>
          <p:cNvSpPr>
            <a:spLocks noGrp="1"/>
          </p:cNvSpPr>
          <p:nvPr>
            <p:ph type="ctrTitle"/>
          </p:nvPr>
        </p:nvSpPr>
        <p:spPr>
          <a:xfrm>
            <a:off x="395536" y="476672"/>
            <a:ext cx="7714859" cy="1793167"/>
          </a:xfrm>
        </p:spPr>
        <p:txBody>
          <a:bodyPr/>
          <a:lstStyle/>
          <a:p>
            <a:pPr marL="182880" indent="0" algn="ctr">
              <a:buNone/>
            </a:pPr>
            <a:r>
              <a:rPr lang="es-PA" sz="4000" dirty="0" smtClean="0"/>
              <a:t>Derecho </a:t>
            </a:r>
            <a:r>
              <a:rPr lang="es-PA" sz="4000" dirty="0"/>
              <a:t>antiguo </a:t>
            </a:r>
            <a:r>
              <a:rPr lang="es-PA" sz="4000" dirty="0" smtClean="0"/>
              <a:t>Egipto, Mesopotamia, Grecia Roma</a:t>
            </a:r>
            <a:endParaRPr lang="es-PA" sz="40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2200" y="5486671"/>
            <a:ext cx="2016224" cy="1254698"/>
          </a:xfrm>
          <a:prstGeom prst="rect">
            <a:avLst/>
          </a:prstGeom>
        </p:spPr>
      </p:pic>
    </p:spTree>
    <p:extLst>
      <p:ext uri="{BB962C8B-B14F-4D97-AF65-F5344CB8AC3E}">
        <p14:creationId xmlns:p14="http://schemas.microsoft.com/office/powerpoint/2010/main" val="552107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4" y="2348880"/>
            <a:ext cx="6194549" cy="3585785"/>
          </a:xfrm>
        </p:spPr>
        <p:txBody>
          <a:bodyPr>
            <a:normAutofit fontScale="92500" lnSpcReduction="20000"/>
          </a:bodyPr>
          <a:lstStyle/>
          <a:p>
            <a:r>
              <a:rPr lang="es-ES" b="1" dirty="0"/>
              <a:t>Combinación de leyes escritas y costumbres:</a:t>
            </a:r>
            <a:endParaRPr lang="es-ES" dirty="0"/>
          </a:p>
          <a:p>
            <a:pPr fontAlgn="ctr"/>
            <a:r>
              <a:rPr lang="es-ES" dirty="0"/>
              <a:t>El sistema legal egipcio combinaba leyes escritas con costumbres establecidas, promulgadas por el faraón y su corte real, y registradas en papiros y estelas. </a:t>
            </a:r>
          </a:p>
          <a:p>
            <a:r>
              <a:rPr lang="es-ES" b="1" dirty="0"/>
              <a:t>Influencia de la diosa </a:t>
            </a:r>
            <a:r>
              <a:rPr lang="es-ES" b="1" dirty="0" err="1"/>
              <a:t>Maat</a:t>
            </a:r>
            <a:r>
              <a:rPr lang="es-ES" b="1" dirty="0"/>
              <a:t>:</a:t>
            </a:r>
            <a:endParaRPr lang="es-ES" dirty="0"/>
          </a:p>
          <a:p>
            <a:pPr fontAlgn="ctr"/>
            <a:r>
              <a:rPr lang="es-ES" dirty="0"/>
              <a:t>La diosa </a:t>
            </a:r>
            <a:r>
              <a:rPr lang="es-ES" dirty="0" err="1"/>
              <a:t>Maat</a:t>
            </a:r>
            <a:r>
              <a:rPr lang="es-ES" dirty="0"/>
              <a:t>, representaba la justicia, el orden y la verdad, y sus principios formaban la base del sistema legal egipcio. </a:t>
            </a:r>
          </a:p>
          <a:p>
            <a:r>
              <a:rPr lang="es-ES" b="1" dirty="0"/>
              <a:t>Acceso a la ley:</a:t>
            </a:r>
            <a:endParaRPr lang="es-ES" dirty="0"/>
          </a:p>
          <a:p>
            <a:r>
              <a:rPr lang="es-ES" dirty="0"/>
              <a:t>Las leyes se colocaban en lugares públicos para que todos pudieran tener acceso a ellas. </a:t>
            </a:r>
          </a:p>
          <a:p>
            <a:endParaRPr lang="es-PA" dirty="0"/>
          </a:p>
        </p:txBody>
      </p:sp>
      <p:sp>
        <p:nvSpPr>
          <p:cNvPr id="3" name="2 Título"/>
          <p:cNvSpPr>
            <a:spLocks noGrp="1"/>
          </p:cNvSpPr>
          <p:nvPr>
            <p:ph type="ctrTitle"/>
          </p:nvPr>
        </p:nvSpPr>
        <p:spPr>
          <a:xfrm>
            <a:off x="984324" y="1196752"/>
            <a:ext cx="7175351" cy="1016790"/>
          </a:xfrm>
        </p:spPr>
        <p:txBody>
          <a:bodyPr/>
          <a:lstStyle/>
          <a:p>
            <a:pPr marL="182880" indent="0" algn="ctr">
              <a:buNone/>
            </a:pPr>
            <a:r>
              <a:rPr lang="es-PA" dirty="0" smtClean="0"/>
              <a:t>EGIPTO</a:t>
            </a: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476672"/>
            <a:ext cx="2466975" cy="1512168"/>
          </a:xfrm>
          <a:prstGeom prst="rect">
            <a:avLst/>
          </a:prstGeom>
        </p:spPr>
      </p:pic>
    </p:spTree>
    <p:extLst>
      <p:ext uri="{BB962C8B-B14F-4D97-AF65-F5344CB8AC3E}">
        <p14:creationId xmlns:p14="http://schemas.microsoft.com/office/powerpoint/2010/main" val="499693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620688"/>
            <a:ext cx="6512511" cy="1143000"/>
          </a:xfrm>
        </p:spPr>
        <p:txBody>
          <a:bodyPr/>
          <a:lstStyle/>
          <a:p>
            <a:r>
              <a:rPr lang="es-PA" dirty="0" smtClean="0"/>
              <a:t>Código de Hammurabi</a:t>
            </a:r>
            <a:endParaRPr lang="es-PA" dirty="0"/>
          </a:p>
        </p:txBody>
      </p:sp>
      <p:sp>
        <p:nvSpPr>
          <p:cNvPr id="3" name="2 Marcador de contenido"/>
          <p:cNvSpPr>
            <a:spLocks noGrp="1"/>
          </p:cNvSpPr>
          <p:nvPr>
            <p:ph sz="quarter" idx="13"/>
          </p:nvPr>
        </p:nvSpPr>
        <p:spPr>
          <a:xfrm>
            <a:off x="1331640" y="2276872"/>
            <a:ext cx="6212160" cy="3024336"/>
          </a:xfrm>
        </p:spPr>
        <p:txBody>
          <a:bodyPr>
            <a:normAutofit fontScale="92500" lnSpcReduction="20000"/>
          </a:bodyPr>
          <a:lstStyle/>
          <a:p>
            <a:pPr marL="45720" indent="0" algn="just">
              <a:buNone/>
            </a:pPr>
            <a:r>
              <a:rPr lang="es-ES" dirty="0"/>
              <a:t>El Código de Hammurabi es un conjunto de 282 leyes escritas en el idioma acadio por el rey de Babilonia, Hammurabi, en el antiguo Mesopotamia, alrededor del 1750 a.C. </a:t>
            </a:r>
            <a:endParaRPr lang="es-ES" dirty="0" smtClean="0"/>
          </a:p>
          <a:p>
            <a:pPr marL="45720" indent="0" algn="just">
              <a:buNone/>
            </a:pPr>
            <a:r>
              <a:rPr lang="es-ES" dirty="0" smtClean="0"/>
              <a:t>Este </a:t>
            </a:r>
            <a:r>
              <a:rPr lang="es-ES" dirty="0"/>
              <a:t>código legal, aunque no fue el primero, es uno de los mejor conservados y más influyentes de la antigüedad, y se considera un paso importante en la evolución del derecho. Las leyes cubren una amplia gama de temas, desde asuntos civiles y económicos hasta delitos y penas, incluyendo la famosa "ley del talión</a:t>
            </a: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5013176"/>
            <a:ext cx="1781175" cy="1626121"/>
          </a:xfrm>
          <a:prstGeom prst="rect">
            <a:avLst/>
          </a:prstGeom>
        </p:spPr>
      </p:pic>
    </p:spTree>
    <p:extLst>
      <p:ext uri="{BB962C8B-B14F-4D97-AF65-F5344CB8AC3E}">
        <p14:creationId xmlns:p14="http://schemas.microsoft.com/office/powerpoint/2010/main" val="3681915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4" y="2996953"/>
            <a:ext cx="6842621" cy="2937712"/>
          </a:xfrm>
        </p:spPr>
        <p:txBody>
          <a:bodyPr>
            <a:normAutofit fontScale="92500"/>
          </a:bodyPr>
          <a:lstStyle/>
          <a:p>
            <a:r>
              <a:rPr lang="es-ES" b="1" dirty="0"/>
              <a:t>Código de Hammurabi:</a:t>
            </a:r>
            <a:endParaRPr lang="es-ES" dirty="0"/>
          </a:p>
          <a:p>
            <a:pPr fontAlgn="ctr"/>
            <a:r>
              <a:rPr lang="es-ES" dirty="0"/>
              <a:t>Este código, inscrito en una estela de diorita, establece reglas sobre diversos aspectos de la vida cotidiana, desde el comercio hasta el castigo por delitos. </a:t>
            </a:r>
          </a:p>
          <a:p>
            <a:r>
              <a:rPr lang="es-ES" b="1" dirty="0"/>
              <a:t>Vinculación con la religión:</a:t>
            </a:r>
            <a:endParaRPr lang="es-ES" dirty="0"/>
          </a:p>
          <a:p>
            <a:r>
              <a:rPr lang="es-ES" dirty="0"/>
              <a:t>El derecho mesopotámico estaba intrínsecamente ligado al sistema religioso, con los dioses participando en los procesos judiciales. </a:t>
            </a:r>
          </a:p>
          <a:p>
            <a:endParaRPr lang="es-PA" dirty="0"/>
          </a:p>
        </p:txBody>
      </p:sp>
      <p:sp>
        <p:nvSpPr>
          <p:cNvPr id="3" name="2 Título"/>
          <p:cNvSpPr>
            <a:spLocks noGrp="1"/>
          </p:cNvSpPr>
          <p:nvPr>
            <p:ph type="ctrTitle"/>
          </p:nvPr>
        </p:nvSpPr>
        <p:spPr>
          <a:xfrm>
            <a:off x="817581" y="1124745"/>
            <a:ext cx="7642851" cy="1368151"/>
          </a:xfrm>
        </p:spPr>
        <p:txBody>
          <a:bodyPr/>
          <a:lstStyle/>
          <a:p>
            <a:pPr marL="182880" indent="0" algn="ctr">
              <a:buNone/>
            </a:pPr>
            <a:r>
              <a:rPr lang="es-ES" sz="4400" b="0" dirty="0">
                <a:effectLst/>
              </a:rPr>
              <a:t>El </a:t>
            </a:r>
            <a:r>
              <a:rPr lang="es-ES" sz="4400" b="0" dirty="0" smtClean="0">
                <a:effectLst/>
              </a:rPr>
              <a:t>Derecho </a:t>
            </a:r>
            <a:r>
              <a:rPr lang="es-ES" sz="4400" b="0" dirty="0">
                <a:effectLst/>
              </a:rPr>
              <a:t>en la Antigua Mesopotamia</a:t>
            </a:r>
            <a:endParaRPr lang="es-PA" sz="44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1911773"/>
            <a:ext cx="1728192" cy="1517227"/>
          </a:xfrm>
          <a:prstGeom prst="rect">
            <a:avLst/>
          </a:prstGeom>
        </p:spPr>
      </p:pic>
    </p:spTree>
    <p:extLst>
      <p:ext uri="{BB962C8B-B14F-4D97-AF65-F5344CB8AC3E}">
        <p14:creationId xmlns:p14="http://schemas.microsoft.com/office/powerpoint/2010/main" val="1623966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5" y="2852937"/>
            <a:ext cx="5637010" cy="3081728"/>
          </a:xfrm>
        </p:spPr>
        <p:txBody>
          <a:bodyPr/>
          <a:lstStyle/>
          <a:p>
            <a:r>
              <a:rPr lang="es-ES" dirty="0" smtClean="0"/>
              <a:t>Participación y </a:t>
            </a:r>
            <a:r>
              <a:rPr lang="es-ES" dirty="0"/>
              <a:t>asistencia</a:t>
            </a:r>
            <a:r>
              <a:rPr lang="es-ES"/>
              <a:t>: </a:t>
            </a:r>
            <a:r>
              <a:rPr lang="es-ES" smtClean="0"/>
              <a:t>10% </a:t>
            </a:r>
            <a:endParaRPr lang="es-ES" dirty="0" smtClean="0"/>
          </a:p>
          <a:p>
            <a:r>
              <a:rPr lang="es-ES" dirty="0" smtClean="0"/>
              <a:t>Ensayos </a:t>
            </a:r>
            <a:r>
              <a:rPr lang="es-ES" dirty="0"/>
              <a:t>y trabajos: 30</a:t>
            </a:r>
            <a:r>
              <a:rPr lang="es-ES" dirty="0" smtClean="0"/>
              <a:t>%</a:t>
            </a:r>
          </a:p>
          <a:p>
            <a:r>
              <a:rPr lang="es-ES" dirty="0" smtClean="0"/>
              <a:t>Examen </a:t>
            </a:r>
            <a:r>
              <a:rPr lang="es-ES" dirty="0"/>
              <a:t>parcial: 20% </a:t>
            </a:r>
            <a:endParaRPr lang="es-ES" dirty="0" smtClean="0"/>
          </a:p>
          <a:p>
            <a:r>
              <a:rPr lang="es-ES" dirty="0" smtClean="0"/>
              <a:t>Exposición </a:t>
            </a:r>
            <a:r>
              <a:rPr lang="es-ES" dirty="0"/>
              <a:t>grupal: 10% </a:t>
            </a:r>
          </a:p>
          <a:p>
            <a:r>
              <a:rPr lang="es-ES" dirty="0" smtClean="0"/>
              <a:t>Trabajo </a:t>
            </a:r>
            <a:r>
              <a:rPr lang="es-ES" dirty="0"/>
              <a:t>final: 30%</a:t>
            </a:r>
            <a:endParaRPr lang="es-PA" dirty="0"/>
          </a:p>
        </p:txBody>
      </p:sp>
      <p:sp>
        <p:nvSpPr>
          <p:cNvPr id="3" name="2 Título"/>
          <p:cNvSpPr>
            <a:spLocks noGrp="1"/>
          </p:cNvSpPr>
          <p:nvPr>
            <p:ph type="ctrTitle"/>
          </p:nvPr>
        </p:nvSpPr>
        <p:spPr>
          <a:xfrm>
            <a:off x="755577" y="1700809"/>
            <a:ext cx="7237356" cy="1008112"/>
          </a:xfrm>
        </p:spPr>
        <p:txBody>
          <a:bodyPr/>
          <a:lstStyle/>
          <a:p>
            <a:pPr algn="ctr"/>
            <a:r>
              <a:rPr lang="es-PA" dirty="0" smtClean="0"/>
              <a:t>EVALUACIÓN</a:t>
            </a: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2996952"/>
            <a:ext cx="2009775" cy="2276475"/>
          </a:xfrm>
          <a:prstGeom prst="rect">
            <a:avLst/>
          </a:prstGeom>
        </p:spPr>
      </p:pic>
    </p:spTree>
    <p:extLst>
      <p:ext uri="{BB962C8B-B14F-4D97-AF65-F5344CB8AC3E}">
        <p14:creationId xmlns:p14="http://schemas.microsoft.com/office/powerpoint/2010/main" val="23388550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259632" y="2636913"/>
            <a:ext cx="6408712" cy="2376263"/>
          </a:xfrm>
        </p:spPr>
        <p:txBody>
          <a:bodyPr>
            <a:normAutofit/>
          </a:bodyPr>
          <a:lstStyle/>
          <a:p>
            <a:pPr algn="just"/>
            <a:r>
              <a:rPr lang="es-ES" dirty="0"/>
              <a:t>La mayoría de los castigos recogidos en el Código consistían en multas, sobre todo cuando el agresor tenía mayor categoría social que el agredido, eran frecuentes las penas de mutilación y la pena de muerte, a veces incluso para algunos delitos menores.</a:t>
            </a:r>
            <a:endParaRPr lang="es-PA" dirty="0"/>
          </a:p>
        </p:txBody>
      </p:sp>
      <p:sp>
        <p:nvSpPr>
          <p:cNvPr id="3" name="2 Título"/>
          <p:cNvSpPr>
            <a:spLocks noGrp="1"/>
          </p:cNvSpPr>
          <p:nvPr>
            <p:ph type="ctrTitle"/>
          </p:nvPr>
        </p:nvSpPr>
        <p:spPr>
          <a:xfrm>
            <a:off x="683568" y="980728"/>
            <a:ext cx="7992888" cy="1793167"/>
          </a:xfrm>
        </p:spPr>
        <p:txBody>
          <a:bodyPr/>
          <a:lstStyle/>
          <a:p>
            <a:pPr marL="182880" indent="0">
              <a:buNone/>
            </a:pPr>
            <a:r>
              <a:rPr lang="es-ES" sz="4800" b="0" dirty="0">
                <a:effectLst/>
              </a:rPr>
              <a:t>¿Qué castigaba el Código de Hammurabi?</a:t>
            </a:r>
            <a:endParaRPr lang="es-PA" sz="4800" dirty="0"/>
          </a:p>
        </p:txBody>
      </p:sp>
    </p:spTree>
    <p:extLst>
      <p:ext uri="{BB962C8B-B14F-4D97-AF65-F5344CB8AC3E}">
        <p14:creationId xmlns:p14="http://schemas.microsoft.com/office/powerpoint/2010/main" val="2491305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4" y="2780929"/>
            <a:ext cx="6482581" cy="3153736"/>
          </a:xfrm>
        </p:spPr>
        <p:txBody>
          <a:bodyPr>
            <a:normAutofit fontScale="92500" lnSpcReduction="20000"/>
          </a:bodyPr>
          <a:lstStyle/>
          <a:p>
            <a:r>
              <a:rPr lang="es-ES" b="1" dirty="0"/>
              <a:t>El Código en </a:t>
            </a:r>
            <a:r>
              <a:rPr lang="es-ES" b="1" dirty="0" smtClean="0"/>
              <a:t>sí:</a:t>
            </a:r>
            <a:endParaRPr lang="es-ES" dirty="0"/>
          </a:p>
          <a:p>
            <a:pPr fontAlgn="ctr"/>
            <a:r>
              <a:rPr lang="es-ES" dirty="0"/>
              <a:t>Es un conjunto de leyes escritas en doce tabletas de </a:t>
            </a:r>
            <a:r>
              <a:rPr lang="es-ES" dirty="0" smtClean="0"/>
              <a:t>arcilla.</a:t>
            </a:r>
          </a:p>
          <a:p>
            <a:pPr fontAlgn="ctr"/>
            <a:r>
              <a:rPr lang="es-ES" dirty="0" smtClean="0"/>
              <a:t> </a:t>
            </a:r>
            <a:r>
              <a:rPr lang="es-ES" b="1" dirty="0" smtClean="0"/>
              <a:t>Idioma</a:t>
            </a:r>
            <a:r>
              <a:rPr lang="es-ES" b="1" dirty="0"/>
              <a:t>:</a:t>
            </a:r>
            <a:endParaRPr lang="es-ES" dirty="0"/>
          </a:p>
          <a:p>
            <a:pPr fontAlgn="ctr"/>
            <a:r>
              <a:rPr lang="es-ES" dirty="0"/>
              <a:t>El código está escrito en acadio, la lengua común en Babilonia, lo que permitía que cualquier persona alfabetizada pudiera entenderlo. </a:t>
            </a:r>
          </a:p>
          <a:p>
            <a:r>
              <a:rPr lang="es-ES" b="1" dirty="0"/>
              <a:t>Reino de Babilonia:</a:t>
            </a:r>
            <a:endParaRPr lang="es-ES" dirty="0"/>
          </a:p>
          <a:p>
            <a:r>
              <a:rPr lang="es-ES" dirty="0"/>
              <a:t>El rey Hammurabi, quien gobernó Babilonia, fue el responsable de crear y difundir este código</a:t>
            </a:r>
          </a:p>
          <a:p>
            <a:endParaRPr lang="es-PA" dirty="0"/>
          </a:p>
        </p:txBody>
      </p:sp>
      <p:sp>
        <p:nvSpPr>
          <p:cNvPr id="3" name="2 Título"/>
          <p:cNvSpPr>
            <a:spLocks noGrp="1"/>
          </p:cNvSpPr>
          <p:nvPr>
            <p:ph type="ctrTitle"/>
          </p:nvPr>
        </p:nvSpPr>
        <p:spPr>
          <a:xfrm>
            <a:off x="827584" y="1340768"/>
            <a:ext cx="8064896" cy="1232814"/>
          </a:xfrm>
        </p:spPr>
        <p:txBody>
          <a:bodyPr/>
          <a:lstStyle/>
          <a:p>
            <a:pPr marL="182880" indent="0" algn="ctr">
              <a:buNone/>
            </a:pPr>
            <a:r>
              <a:rPr lang="es-PA" sz="4800" b="0" dirty="0">
                <a:effectLst/>
              </a:rPr>
              <a:t>Características y contenido</a:t>
            </a:r>
            <a:endParaRPr lang="es-PA" sz="4800" dirty="0"/>
          </a:p>
        </p:txBody>
      </p:sp>
    </p:spTree>
    <p:extLst>
      <p:ext uri="{BB962C8B-B14F-4D97-AF65-F5344CB8AC3E}">
        <p14:creationId xmlns:p14="http://schemas.microsoft.com/office/powerpoint/2010/main" val="1794404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539552" y="2564905"/>
            <a:ext cx="7632847" cy="2592288"/>
          </a:xfrm>
        </p:spPr>
        <p:txBody>
          <a:bodyPr>
            <a:normAutofit fontScale="70000" lnSpcReduction="20000"/>
          </a:bodyPr>
          <a:lstStyle/>
          <a:p>
            <a:r>
              <a:rPr lang="es-ES" b="1" dirty="0" smtClean="0"/>
              <a:t>Ley </a:t>
            </a:r>
            <a:r>
              <a:rPr lang="es-ES" b="1" dirty="0"/>
              <a:t>del Talión:</a:t>
            </a:r>
            <a:endParaRPr lang="es-ES" dirty="0"/>
          </a:p>
          <a:p>
            <a:pPr fontAlgn="ctr"/>
            <a:r>
              <a:rPr lang="es-ES" dirty="0"/>
              <a:t>Muchas de las penas en el Código de Hammurabi se basan en la ley del talión, que implica que el castigo sea similar al daño causado, como "ojo por ojo, diente por diente". </a:t>
            </a:r>
          </a:p>
          <a:p>
            <a:r>
              <a:rPr lang="es-ES" b="1" dirty="0"/>
              <a:t>Asuntos regulados:</a:t>
            </a:r>
            <a:endParaRPr lang="es-ES" dirty="0"/>
          </a:p>
          <a:p>
            <a:pPr fontAlgn="ctr"/>
            <a:r>
              <a:rPr lang="es-ES" dirty="0"/>
              <a:t>El código cubre una amplia gama de temas, incluyendo relaciones familiares, propiedades, contratos, comercio, delitos, y más. </a:t>
            </a:r>
          </a:p>
          <a:p>
            <a:r>
              <a:rPr lang="es-ES" b="1" dirty="0"/>
              <a:t>Influencia:</a:t>
            </a:r>
            <a:endParaRPr lang="es-ES" dirty="0"/>
          </a:p>
          <a:p>
            <a:r>
              <a:rPr lang="es-ES" dirty="0"/>
              <a:t>El Código de Hammurabi ha tenido una gran influencia en las leyes de otras culturas antiguas y ha sido estudiado por su valor histórico y legal,</a:t>
            </a:r>
          </a:p>
          <a:p>
            <a:pPr algn="just"/>
            <a:endParaRPr lang="es-PA" dirty="0"/>
          </a:p>
        </p:txBody>
      </p:sp>
      <p:sp>
        <p:nvSpPr>
          <p:cNvPr id="3" name="2 Título"/>
          <p:cNvSpPr>
            <a:spLocks noGrp="1"/>
          </p:cNvSpPr>
          <p:nvPr>
            <p:ph type="ctrTitle"/>
          </p:nvPr>
        </p:nvSpPr>
        <p:spPr>
          <a:xfrm>
            <a:off x="899592" y="836712"/>
            <a:ext cx="7488832" cy="800766"/>
          </a:xfrm>
        </p:spPr>
        <p:txBody>
          <a:bodyPr/>
          <a:lstStyle/>
          <a:p>
            <a:pPr marL="182880" indent="0">
              <a:buNone/>
            </a:pPr>
            <a:r>
              <a:rPr lang="es-PA" sz="4800" dirty="0" smtClean="0"/>
              <a:t>Código de Hammurabi</a:t>
            </a:r>
            <a:endParaRPr lang="es-PA" sz="4800" dirty="0"/>
          </a:p>
        </p:txBody>
      </p:sp>
    </p:spTree>
    <p:extLst>
      <p:ext uri="{BB962C8B-B14F-4D97-AF65-F5344CB8AC3E}">
        <p14:creationId xmlns:p14="http://schemas.microsoft.com/office/powerpoint/2010/main" val="2736233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899592" y="2708920"/>
            <a:ext cx="7560840" cy="3219747"/>
          </a:xfrm>
        </p:spPr>
        <p:txBody>
          <a:bodyPr>
            <a:normAutofit fontScale="85000" lnSpcReduction="20000"/>
          </a:bodyPr>
          <a:lstStyle/>
          <a:p>
            <a:r>
              <a:rPr lang="es-ES" b="1" dirty="0"/>
              <a:t>Primer intento legislativo:</a:t>
            </a:r>
            <a:endParaRPr lang="es-ES" dirty="0"/>
          </a:p>
          <a:p>
            <a:pPr fontAlgn="ctr"/>
            <a:r>
              <a:rPr lang="es-ES" dirty="0"/>
              <a:t>El Código de Hammurabi es considerado uno de los primeros intentos legislativos de la humanidad para establecer un sistema legal uniforme y </a:t>
            </a:r>
            <a:r>
              <a:rPr lang="es-ES" dirty="0" smtClean="0"/>
              <a:t>accesible.</a:t>
            </a:r>
          </a:p>
          <a:p>
            <a:pPr fontAlgn="ctr"/>
            <a:r>
              <a:rPr lang="es-ES" b="1" dirty="0" smtClean="0"/>
              <a:t>Base </a:t>
            </a:r>
            <a:r>
              <a:rPr lang="es-ES" b="1" dirty="0"/>
              <a:t>para el derecho moderno:</a:t>
            </a:r>
            <a:endParaRPr lang="es-ES" dirty="0"/>
          </a:p>
          <a:p>
            <a:pPr fontAlgn="ctr"/>
            <a:r>
              <a:rPr lang="es-ES" dirty="0"/>
              <a:t>El Código de Hammurabi ha influido en el desarrollo de sistemas legales en otras culturas y ha sido estudiado por su impacto en la evolución del derecho. </a:t>
            </a:r>
          </a:p>
          <a:p>
            <a:r>
              <a:rPr lang="es-ES" b="1" dirty="0"/>
              <a:t>Valor histórico:</a:t>
            </a:r>
            <a:endParaRPr lang="es-ES" dirty="0"/>
          </a:p>
          <a:p>
            <a:r>
              <a:rPr lang="es-ES" dirty="0"/>
              <a:t>Es un importante testimonio de la civilización antigua y del desarrollo de la justicia y la ley</a:t>
            </a:r>
          </a:p>
          <a:p>
            <a:endParaRPr lang="es-PA" dirty="0"/>
          </a:p>
        </p:txBody>
      </p:sp>
      <p:sp>
        <p:nvSpPr>
          <p:cNvPr id="3" name="2 Título"/>
          <p:cNvSpPr>
            <a:spLocks noGrp="1"/>
          </p:cNvSpPr>
          <p:nvPr>
            <p:ph type="ctrTitle"/>
          </p:nvPr>
        </p:nvSpPr>
        <p:spPr>
          <a:xfrm>
            <a:off x="611560" y="980729"/>
            <a:ext cx="7416824" cy="1224136"/>
          </a:xfrm>
        </p:spPr>
        <p:txBody>
          <a:bodyPr/>
          <a:lstStyle/>
          <a:p>
            <a:pPr marL="182880" indent="0" algn="ctr">
              <a:buNone/>
            </a:pPr>
            <a:r>
              <a:rPr lang="es-PA" dirty="0" smtClean="0"/>
              <a:t>IMPACTO Y </a:t>
            </a:r>
            <a:r>
              <a:rPr lang="es-PA" sz="4800" dirty="0" smtClean="0"/>
              <a:t>RELEVANCIA</a:t>
            </a:r>
            <a:endParaRPr lang="es-PA" dirty="0"/>
          </a:p>
        </p:txBody>
      </p:sp>
    </p:spTree>
    <p:extLst>
      <p:ext uri="{BB962C8B-B14F-4D97-AF65-F5344CB8AC3E}">
        <p14:creationId xmlns:p14="http://schemas.microsoft.com/office/powerpoint/2010/main" val="10752050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043608" y="3068960"/>
            <a:ext cx="6552727" cy="2865705"/>
          </a:xfrm>
        </p:spPr>
        <p:txBody>
          <a:bodyPr>
            <a:normAutofit fontScale="92500"/>
          </a:bodyPr>
          <a:lstStyle/>
          <a:p>
            <a:r>
              <a:rPr lang="es-PA" dirty="0" smtClean="0"/>
              <a:t>LOS TEMAS SE VAN A SUBIR A LA PLATAFORMA O WASAP</a:t>
            </a:r>
          </a:p>
          <a:p>
            <a:r>
              <a:rPr lang="es-PA" b="1" u="sng" dirty="0" smtClean="0"/>
              <a:t>ENSAYO MAXIMO 2 PAGINA.</a:t>
            </a:r>
          </a:p>
          <a:p>
            <a:r>
              <a:rPr lang="es-ES" dirty="0"/>
              <a:t>ANALISIS  BREVE  DEL TEMA ASIGNADO</a:t>
            </a:r>
            <a:endParaRPr lang="es-PA" dirty="0"/>
          </a:p>
          <a:p>
            <a:r>
              <a:rPr lang="es-ES" dirty="0"/>
              <a:t>CRITERIOS A EVALUAR</a:t>
            </a:r>
            <a:endParaRPr lang="es-PA" dirty="0"/>
          </a:p>
          <a:p>
            <a:r>
              <a:rPr lang="es-ES" dirty="0"/>
              <a:t>PUNTUALIDAD        5%</a:t>
            </a:r>
            <a:endParaRPr lang="es-PA" dirty="0"/>
          </a:p>
          <a:p>
            <a:r>
              <a:rPr lang="es-ES" dirty="0"/>
              <a:t>CONTENIDO           5%</a:t>
            </a:r>
            <a:endParaRPr lang="es-PA" dirty="0"/>
          </a:p>
          <a:p>
            <a:r>
              <a:rPr lang="es-ES" dirty="0"/>
              <a:t>PRESENTACIÓN    5%</a:t>
            </a:r>
            <a:endParaRPr lang="es-PA" dirty="0"/>
          </a:p>
          <a:p>
            <a:endParaRPr lang="es-PA" dirty="0" smtClean="0"/>
          </a:p>
        </p:txBody>
      </p:sp>
      <p:sp>
        <p:nvSpPr>
          <p:cNvPr id="3" name="2 Título"/>
          <p:cNvSpPr>
            <a:spLocks noGrp="1"/>
          </p:cNvSpPr>
          <p:nvPr>
            <p:ph type="ctrTitle"/>
          </p:nvPr>
        </p:nvSpPr>
        <p:spPr>
          <a:xfrm>
            <a:off x="611560" y="1412776"/>
            <a:ext cx="7175351" cy="1232814"/>
          </a:xfrm>
        </p:spPr>
        <p:txBody>
          <a:bodyPr/>
          <a:lstStyle/>
          <a:p>
            <a:pPr marL="182880" indent="0" algn="ctr">
              <a:buNone/>
            </a:pPr>
            <a:r>
              <a:rPr lang="es-PA" dirty="0" smtClean="0"/>
              <a:t>TALLER 1</a:t>
            </a:r>
            <a:endParaRPr lang="es-PA" dirty="0"/>
          </a:p>
        </p:txBody>
      </p:sp>
    </p:spTree>
    <p:extLst>
      <p:ext uri="{BB962C8B-B14F-4D97-AF65-F5344CB8AC3E}">
        <p14:creationId xmlns:p14="http://schemas.microsoft.com/office/powerpoint/2010/main" val="3584712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4" descr="Texto, Pizarra&#10;&#10;El contenido generado por IA puede ser incorrecto.">
            <a:extLst>
              <a:ext uri="{FF2B5EF4-FFF2-40B4-BE49-F238E27FC236}">
                <a16:creationId xmlns:a16="http://schemas.microsoft.com/office/drawing/2014/main" xmlns="" id="{7DBDA117-A623-232C-9A77-445B34B911ED}"/>
              </a:ext>
            </a:extLst>
          </p:cNvPr>
          <p:cNvPicPr>
            <a:picLocks noChangeAspect="1"/>
          </p:cNvPicPr>
          <p:nvPr/>
        </p:nvPicPr>
        <p:blipFill>
          <a:blip r:embed="rId2"/>
          <a:stretch>
            <a:fillRect/>
          </a:stretch>
        </p:blipFill>
        <p:spPr>
          <a:xfrm>
            <a:off x="2650331" y="1827130"/>
            <a:ext cx="4305748" cy="2105926"/>
          </a:xfrm>
          <a:prstGeom prst="rect">
            <a:avLst/>
          </a:prstGeom>
        </p:spPr>
      </p:pic>
    </p:spTree>
    <p:extLst>
      <p:ext uri="{BB962C8B-B14F-4D97-AF65-F5344CB8AC3E}">
        <p14:creationId xmlns:p14="http://schemas.microsoft.com/office/powerpoint/2010/main" val="2773392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980728"/>
            <a:ext cx="7702202" cy="1296144"/>
          </a:xfrm>
        </p:spPr>
        <p:txBody>
          <a:bodyPr/>
          <a:lstStyle/>
          <a:p>
            <a:pPr marL="0" indent="0" algn="ctr">
              <a:buNone/>
            </a:pPr>
            <a:r>
              <a:rPr lang="es-PA" dirty="0" smtClean="0"/>
              <a:t>PLANIFICACIÓN DEL CURSO</a:t>
            </a:r>
            <a:endParaRPr lang="es-PA" dirty="0"/>
          </a:p>
        </p:txBody>
      </p:sp>
      <p:sp>
        <p:nvSpPr>
          <p:cNvPr id="3" name="2 Marcador de contenido"/>
          <p:cNvSpPr>
            <a:spLocks noGrp="1"/>
          </p:cNvSpPr>
          <p:nvPr>
            <p:ph sz="quarter" idx="13"/>
          </p:nvPr>
        </p:nvSpPr>
        <p:spPr>
          <a:xfrm>
            <a:off x="971600" y="2492896"/>
            <a:ext cx="7056784" cy="4365104"/>
          </a:xfrm>
        </p:spPr>
        <p:txBody>
          <a:bodyPr>
            <a:normAutofit/>
          </a:bodyPr>
          <a:lstStyle/>
          <a:p>
            <a:pPr marL="45720" indent="0">
              <a:buNone/>
            </a:pPr>
            <a:r>
              <a:rPr lang="es-PA" dirty="0" smtClean="0"/>
              <a:t>1</a:t>
            </a:r>
            <a:r>
              <a:rPr lang="es-ES" dirty="0" smtClean="0"/>
              <a:t> </a:t>
            </a:r>
            <a:r>
              <a:rPr lang="es-ES" dirty="0"/>
              <a:t>Historia del Derecho </a:t>
            </a:r>
            <a:endParaRPr lang="es-ES" dirty="0" smtClean="0"/>
          </a:p>
          <a:p>
            <a:pPr marL="45720" indent="0" algn="just">
              <a:buNone/>
            </a:pPr>
            <a:r>
              <a:rPr lang="es-ES" dirty="0" smtClean="0"/>
              <a:t>1.1 Objetivo </a:t>
            </a:r>
            <a:r>
              <a:rPr lang="es-ES" dirty="0"/>
              <a:t>general: Comprender la evolución histórica del derecho desde sus orígenes hasta el desarrollo del derecho moderno, identificando las principales instituciones jurídicas y su influencia en los sistemas jurídicos actuales. </a:t>
            </a:r>
          </a:p>
          <a:p>
            <a:pPr marL="45720" indent="0" algn="just">
              <a:buNone/>
            </a:pPr>
            <a:endParaRPr lang="es-PA" dirty="0"/>
          </a:p>
        </p:txBody>
      </p:sp>
    </p:spTree>
    <p:extLst>
      <p:ext uri="{BB962C8B-B14F-4D97-AF65-F5344CB8AC3E}">
        <p14:creationId xmlns:p14="http://schemas.microsoft.com/office/powerpoint/2010/main" val="1778370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04900" y="836712"/>
            <a:ext cx="7627540" cy="1512168"/>
          </a:xfrm>
        </p:spPr>
        <p:txBody>
          <a:bodyPr/>
          <a:lstStyle/>
          <a:p>
            <a:pPr marL="0" indent="0" algn="ctr">
              <a:buNone/>
            </a:pPr>
            <a:r>
              <a:rPr lang="es-ES" dirty="0"/>
              <a:t>Unidades Temáticas y Cronograma</a:t>
            </a:r>
            <a:br>
              <a:rPr lang="es-ES" dirty="0"/>
            </a:br>
            <a:endParaRPr lang="es-PA" dirty="0"/>
          </a:p>
        </p:txBody>
      </p:sp>
      <p:sp>
        <p:nvSpPr>
          <p:cNvPr id="3" name="2 Marcador de contenido"/>
          <p:cNvSpPr>
            <a:spLocks noGrp="1"/>
          </p:cNvSpPr>
          <p:nvPr>
            <p:ph sz="quarter" idx="13"/>
          </p:nvPr>
        </p:nvSpPr>
        <p:spPr>
          <a:xfrm>
            <a:off x="1187624" y="2852936"/>
            <a:ext cx="6400800" cy="3474720"/>
          </a:xfrm>
        </p:spPr>
        <p:txBody>
          <a:bodyPr>
            <a:normAutofit lnSpcReduction="10000"/>
          </a:bodyPr>
          <a:lstStyle/>
          <a:p>
            <a:pPr marL="45720" indent="0">
              <a:buNone/>
            </a:pPr>
            <a:r>
              <a:rPr lang="es-ES" dirty="0" smtClean="0"/>
              <a:t>Unidad 2</a:t>
            </a:r>
          </a:p>
          <a:p>
            <a:pPr marL="45720" indent="0">
              <a:buNone/>
            </a:pPr>
            <a:r>
              <a:rPr lang="es-ES" dirty="0" smtClean="0"/>
              <a:t>- Introducción </a:t>
            </a:r>
            <a:r>
              <a:rPr lang="es-ES" dirty="0"/>
              <a:t>y fundamentos de la Historia del </a:t>
            </a:r>
            <a:r>
              <a:rPr lang="es-ES" dirty="0" smtClean="0"/>
              <a:t>Derecho.</a:t>
            </a:r>
          </a:p>
          <a:p>
            <a:pPr marL="45720" indent="0">
              <a:buNone/>
            </a:pPr>
            <a:r>
              <a:rPr lang="es-ES" dirty="0" smtClean="0"/>
              <a:t>- Concepto</a:t>
            </a:r>
            <a:r>
              <a:rPr lang="es-ES" dirty="0"/>
              <a:t>, objeto y métodos de la Historia del Derecho. </a:t>
            </a:r>
            <a:endParaRPr lang="es-ES" dirty="0" smtClean="0"/>
          </a:p>
          <a:p>
            <a:pPr marL="45720" indent="0">
              <a:buNone/>
            </a:pPr>
            <a:r>
              <a:rPr lang="es-ES" dirty="0" smtClean="0"/>
              <a:t>- Importancia </a:t>
            </a:r>
            <a:r>
              <a:rPr lang="es-ES" dirty="0"/>
              <a:t>y relación con otras disciplinas. Fuentes para el estudio histórico del derecho. </a:t>
            </a:r>
            <a:r>
              <a:rPr lang="es-ES" dirty="0" smtClean="0"/>
              <a:t>Unidad.</a:t>
            </a:r>
          </a:p>
          <a:p>
            <a:pPr marL="45720" indent="0">
              <a:buNone/>
            </a:pPr>
            <a:r>
              <a:rPr lang="es-ES" dirty="0"/>
              <a:t>-</a:t>
            </a:r>
            <a:r>
              <a:rPr lang="es-ES" dirty="0" smtClean="0"/>
              <a:t> </a:t>
            </a:r>
            <a:r>
              <a:rPr lang="es-ES" dirty="0"/>
              <a:t>Derecho en las civilizaciones antiguas</a:t>
            </a:r>
            <a:endParaRPr lang="es-PA" dirty="0"/>
          </a:p>
        </p:txBody>
      </p:sp>
    </p:spTree>
    <p:extLst>
      <p:ext uri="{BB962C8B-B14F-4D97-AF65-F5344CB8AC3E}">
        <p14:creationId xmlns:p14="http://schemas.microsoft.com/office/powerpoint/2010/main" val="20359257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15744" y="1052736"/>
            <a:ext cx="6512511" cy="1143000"/>
          </a:xfrm>
        </p:spPr>
        <p:txBody>
          <a:bodyPr/>
          <a:lstStyle/>
          <a:p>
            <a:pPr marL="0" indent="0" algn="ctr">
              <a:buNone/>
            </a:pPr>
            <a:r>
              <a:rPr lang="es-PA" dirty="0" smtClean="0"/>
              <a:t>METODOLOGÍA</a:t>
            </a:r>
            <a:endParaRPr lang="es-PA" dirty="0"/>
          </a:p>
        </p:txBody>
      </p:sp>
      <p:sp>
        <p:nvSpPr>
          <p:cNvPr id="3" name="2 Marcador de contenido"/>
          <p:cNvSpPr>
            <a:spLocks noGrp="1"/>
          </p:cNvSpPr>
          <p:nvPr>
            <p:ph sz="quarter" idx="13"/>
          </p:nvPr>
        </p:nvSpPr>
        <p:spPr>
          <a:xfrm>
            <a:off x="1115616" y="2924944"/>
            <a:ext cx="6428184" cy="2664296"/>
          </a:xfrm>
        </p:spPr>
        <p:txBody>
          <a:bodyPr>
            <a:normAutofit/>
          </a:bodyPr>
          <a:lstStyle/>
          <a:p>
            <a:pPr>
              <a:buFontTx/>
              <a:buChar char="-"/>
            </a:pPr>
            <a:r>
              <a:rPr lang="es-ES" dirty="0" smtClean="0"/>
              <a:t>Clases </a:t>
            </a:r>
            <a:r>
              <a:rPr lang="es-ES" dirty="0"/>
              <a:t>magistrales y discusión de textos. </a:t>
            </a:r>
            <a:endParaRPr lang="es-ES" dirty="0" smtClean="0"/>
          </a:p>
          <a:p>
            <a:pPr>
              <a:buFontTx/>
              <a:buChar char="-"/>
            </a:pPr>
            <a:r>
              <a:rPr lang="es-ES" dirty="0" smtClean="0"/>
              <a:t>Lectura </a:t>
            </a:r>
            <a:r>
              <a:rPr lang="es-ES" dirty="0"/>
              <a:t>y análisis de fuentes históricas. </a:t>
            </a:r>
            <a:endParaRPr lang="es-ES" dirty="0" smtClean="0"/>
          </a:p>
          <a:p>
            <a:pPr>
              <a:buFontTx/>
              <a:buChar char="-"/>
            </a:pPr>
            <a:r>
              <a:rPr lang="es-ES" dirty="0" smtClean="0"/>
              <a:t>Ensayos </a:t>
            </a:r>
            <a:r>
              <a:rPr lang="es-ES" dirty="0"/>
              <a:t>cortos, exposiciones y debates. </a:t>
            </a:r>
            <a:endParaRPr lang="es-ES" dirty="0" smtClean="0"/>
          </a:p>
          <a:p>
            <a:pPr>
              <a:buFontTx/>
              <a:buChar char="-"/>
            </a:pPr>
            <a:r>
              <a:rPr lang="es-ES" dirty="0" smtClean="0"/>
              <a:t>Examen Parcial</a:t>
            </a:r>
          </a:p>
          <a:p>
            <a:pPr>
              <a:buFontTx/>
              <a:buChar char="-"/>
            </a:pPr>
            <a:r>
              <a:rPr lang="es-ES" dirty="0" smtClean="0"/>
              <a:t>Trabajo Final </a:t>
            </a: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4437112"/>
            <a:ext cx="2686050" cy="1704975"/>
          </a:xfrm>
          <a:prstGeom prst="rect">
            <a:avLst/>
          </a:prstGeom>
        </p:spPr>
      </p:pic>
    </p:spTree>
    <p:extLst>
      <p:ext uri="{BB962C8B-B14F-4D97-AF65-F5344CB8AC3E}">
        <p14:creationId xmlns:p14="http://schemas.microsoft.com/office/powerpoint/2010/main" val="2607289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908720"/>
            <a:ext cx="7550224" cy="1143000"/>
          </a:xfrm>
        </p:spPr>
        <p:txBody>
          <a:bodyPr/>
          <a:lstStyle/>
          <a:p>
            <a:pPr marL="0" indent="0" algn="ctr">
              <a:buNone/>
            </a:pPr>
            <a:r>
              <a:rPr lang="es-PA" dirty="0" smtClean="0"/>
              <a:t>HISTORIA DEL DERECHO</a:t>
            </a:r>
            <a:endParaRPr lang="es-PA" dirty="0"/>
          </a:p>
        </p:txBody>
      </p:sp>
      <p:sp>
        <p:nvSpPr>
          <p:cNvPr id="3" name="2 Marcador de contenido"/>
          <p:cNvSpPr>
            <a:spLocks noGrp="1"/>
          </p:cNvSpPr>
          <p:nvPr>
            <p:ph sz="quarter" idx="13"/>
          </p:nvPr>
        </p:nvSpPr>
        <p:spPr>
          <a:xfrm>
            <a:off x="1115616" y="2348880"/>
            <a:ext cx="6400800" cy="3474720"/>
          </a:xfrm>
        </p:spPr>
        <p:txBody>
          <a:bodyPr/>
          <a:lstStyle/>
          <a:p>
            <a:pPr marL="45720" indent="0" algn="just">
              <a:buNone/>
            </a:pPr>
            <a:r>
              <a:rPr lang="es-ES" dirty="0">
                <a:solidFill>
                  <a:srgbClr val="001D35"/>
                </a:solidFill>
                <a:latin typeface="Google Sans"/>
              </a:rPr>
              <a:t>La Historia del Derecho es una disciplina que analiza la evolución del sistema legal a lo largo del tiempo, desde la formulación y aplicación de las leyes hasta el estudio de las instituciones sociales reguladas por ellas</a:t>
            </a:r>
            <a:r>
              <a:rPr lang="es-ES" dirty="0" smtClean="0">
                <a:solidFill>
                  <a:srgbClr val="001D35"/>
                </a:solidFill>
                <a:latin typeface="Google Sans"/>
              </a:rPr>
              <a:t>.</a:t>
            </a:r>
          </a:p>
          <a:p>
            <a:pPr marL="45720" indent="0" algn="just">
              <a:buNone/>
            </a:pPr>
            <a:r>
              <a:rPr lang="es-ES" b="1" dirty="0" smtClean="0">
                <a:solidFill>
                  <a:srgbClr val="001D35"/>
                </a:solidFill>
                <a:latin typeface="Google Sans"/>
              </a:rPr>
              <a:t>OBJETIVO</a:t>
            </a:r>
          </a:p>
          <a:p>
            <a:pPr marL="45720" indent="0" algn="just">
              <a:buNone/>
            </a:pPr>
            <a:r>
              <a:rPr lang="es-ES" dirty="0"/>
              <a:t>C</a:t>
            </a:r>
            <a:r>
              <a:rPr lang="es-ES" dirty="0" smtClean="0"/>
              <a:t>omprender </a:t>
            </a:r>
            <a:r>
              <a:rPr lang="es-ES" dirty="0"/>
              <a:t>cómo el Derecho ha ido cambiando y adaptándose a las diferentes sociedades y </a:t>
            </a:r>
            <a:r>
              <a:rPr lang="es-ES" dirty="0" smtClean="0"/>
              <a:t>época.</a:t>
            </a:r>
            <a:endParaRPr lang="es-PA"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4221088"/>
            <a:ext cx="1212528" cy="1924524"/>
          </a:xfrm>
          <a:prstGeom prst="rect">
            <a:avLst/>
          </a:prstGeom>
        </p:spPr>
      </p:pic>
    </p:spTree>
    <p:extLst>
      <p:ext uri="{BB962C8B-B14F-4D97-AF65-F5344CB8AC3E}">
        <p14:creationId xmlns:p14="http://schemas.microsoft.com/office/powerpoint/2010/main" val="1012712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980728"/>
            <a:ext cx="7848872" cy="1143000"/>
          </a:xfrm>
        </p:spPr>
        <p:txBody>
          <a:bodyPr/>
          <a:lstStyle/>
          <a:p>
            <a:pPr marL="0" indent="0">
              <a:buNone/>
            </a:pPr>
            <a:r>
              <a:rPr lang="es-PA" dirty="0" smtClean="0"/>
              <a:t>QUE ES Y SU IMPORTANCIA</a:t>
            </a:r>
            <a:endParaRPr lang="es-PA" dirty="0"/>
          </a:p>
        </p:txBody>
      </p:sp>
      <p:sp>
        <p:nvSpPr>
          <p:cNvPr id="3" name="2 Marcador de contenido"/>
          <p:cNvSpPr>
            <a:spLocks noGrp="1"/>
          </p:cNvSpPr>
          <p:nvPr>
            <p:ph sz="quarter" idx="13"/>
          </p:nvPr>
        </p:nvSpPr>
        <p:spPr>
          <a:xfrm>
            <a:off x="1115616" y="2564904"/>
            <a:ext cx="6656784" cy="3960440"/>
          </a:xfrm>
          <a:noFill/>
        </p:spPr>
        <p:txBody>
          <a:bodyPr/>
          <a:lstStyle/>
          <a:p>
            <a:pPr marL="45720" indent="0" algn="just">
              <a:buNone/>
            </a:pPr>
            <a:r>
              <a:rPr lang="es-ES" b="1" dirty="0"/>
              <a:t>¿Qué es la Historia del Derecho?</a:t>
            </a:r>
            <a:endParaRPr lang="es-ES" dirty="0"/>
          </a:p>
          <a:p>
            <a:pPr marL="45720" indent="0" algn="just">
              <a:buNone/>
            </a:pPr>
            <a:r>
              <a:rPr lang="es-ES" dirty="0"/>
              <a:t>Es el estudio del Derecho en su evolución histórica, analizando cómo las normas, las instituciones y los sistemas legales han ido transformándose a lo largo del </a:t>
            </a:r>
            <a:r>
              <a:rPr lang="es-ES" dirty="0" smtClean="0"/>
              <a:t>tiempo.</a:t>
            </a:r>
          </a:p>
          <a:p>
            <a:pPr marL="45720" indent="0" algn="just">
              <a:buNone/>
            </a:pPr>
            <a:r>
              <a:rPr lang="es-ES" b="1" dirty="0" smtClean="0"/>
              <a:t>Importancia </a:t>
            </a:r>
            <a:r>
              <a:rPr lang="es-ES" b="1" dirty="0"/>
              <a:t>de la Historia del Derecho:</a:t>
            </a:r>
            <a:endParaRPr lang="es-ES" dirty="0"/>
          </a:p>
          <a:p>
            <a:pPr marL="45720" indent="0" algn="just">
              <a:buNone/>
            </a:pPr>
            <a:r>
              <a:rPr lang="es-ES" dirty="0"/>
              <a:t>Permite entender la evolución de las sociedades y cómo el Derecho ha contribuido a su desarrollo. También ayuda a comprender el contexto histórico de las normas legales </a:t>
            </a:r>
            <a:r>
              <a:rPr lang="es-ES" dirty="0" smtClean="0"/>
              <a:t>actuales.</a:t>
            </a:r>
            <a:endParaRPr lang="es-ES" dirty="0"/>
          </a:p>
          <a:p>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844824"/>
            <a:ext cx="1872208" cy="622935"/>
          </a:xfrm>
          <a:prstGeom prst="rect">
            <a:avLst/>
          </a:prstGeom>
        </p:spPr>
      </p:pic>
    </p:spTree>
    <p:extLst>
      <p:ext uri="{BB962C8B-B14F-4D97-AF65-F5344CB8AC3E}">
        <p14:creationId xmlns:p14="http://schemas.microsoft.com/office/powerpoint/2010/main" val="2458612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196752"/>
            <a:ext cx="6512511" cy="1143000"/>
          </a:xfrm>
        </p:spPr>
        <p:txBody>
          <a:bodyPr/>
          <a:lstStyle/>
          <a:p>
            <a:pPr marL="0" indent="0" algn="ctr">
              <a:buNone/>
            </a:pPr>
            <a:r>
              <a:rPr lang="es-PA" dirty="0">
                <a:effectLst/>
              </a:rPr>
              <a:t>Evolución </a:t>
            </a:r>
            <a:r>
              <a:rPr lang="es-PA" dirty="0" smtClean="0">
                <a:effectLst/>
              </a:rPr>
              <a:t>Histórica</a:t>
            </a:r>
            <a:endParaRPr lang="es-PA" dirty="0"/>
          </a:p>
        </p:txBody>
      </p:sp>
      <p:sp>
        <p:nvSpPr>
          <p:cNvPr id="3" name="2 Marcador de contenido"/>
          <p:cNvSpPr>
            <a:spLocks noGrp="1"/>
          </p:cNvSpPr>
          <p:nvPr>
            <p:ph sz="quarter" idx="13"/>
          </p:nvPr>
        </p:nvSpPr>
        <p:spPr>
          <a:xfrm>
            <a:off x="1187624" y="2348880"/>
            <a:ext cx="6400800" cy="3906768"/>
          </a:xfrm>
        </p:spPr>
        <p:txBody>
          <a:bodyPr>
            <a:normAutofit/>
          </a:bodyPr>
          <a:lstStyle/>
          <a:p>
            <a:pPr marL="45720" indent="0" algn="just">
              <a:buNone/>
            </a:pPr>
            <a:r>
              <a:rPr lang="es-ES" dirty="0"/>
              <a:t>El Derecho no es estático, sino que ha ido evolucionando a lo largo de la historia, adaptándose a los cambios sociales, políticos y </a:t>
            </a:r>
            <a:r>
              <a:rPr lang="es-ES" dirty="0" smtClean="0"/>
              <a:t>económicos.</a:t>
            </a:r>
          </a:p>
          <a:p>
            <a:pPr marL="45720" indent="0" algn="just">
              <a:buNone/>
            </a:pPr>
            <a:r>
              <a:rPr lang="es-ES" dirty="0"/>
              <a:t>El derecho nace al mismo tiempo que el hombre en sociedad, los primeros derechos basados en la guerra o en los dioses dejan paso al derecho romano, que se forjo durante siglos y que todavía pervive en muchos de los códigos actuales. En el programa se hace un recorrido histórico, llegando a la actualidad</a:t>
            </a:r>
            <a:endParaRPr lang="es-PA"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3691" y="179500"/>
            <a:ext cx="2066781" cy="1161268"/>
          </a:xfrm>
          <a:prstGeom prst="rect">
            <a:avLst/>
          </a:prstGeom>
        </p:spPr>
      </p:pic>
    </p:spTree>
    <p:extLst>
      <p:ext uri="{BB962C8B-B14F-4D97-AF65-F5344CB8AC3E}">
        <p14:creationId xmlns:p14="http://schemas.microsoft.com/office/powerpoint/2010/main" val="2372090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473794" y="1988841"/>
            <a:ext cx="6698605" cy="3945824"/>
          </a:xfrm>
        </p:spPr>
        <p:txBody>
          <a:bodyPr>
            <a:normAutofit fontScale="92500" lnSpcReduction="10000"/>
          </a:bodyPr>
          <a:lstStyle/>
          <a:p>
            <a:pPr algn="just"/>
            <a:r>
              <a:rPr lang="es-ES" dirty="0"/>
              <a:t>E</a:t>
            </a:r>
            <a:r>
              <a:rPr lang="es-ES" dirty="0" smtClean="0"/>
              <a:t>s </a:t>
            </a:r>
            <a:r>
              <a:rPr lang="es-ES" dirty="0"/>
              <a:t>un proceso histórico y social mediante el cual las normas jurídicas se han ido transformando para adaptarse a las necesidades de las sociedades a lo largo del tiempo. A grandes rasgos, esta evolución puede dividirse en varias </a:t>
            </a:r>
            <a:r>
              <a:rPr lang="es-ES" dirty="0" smtClean="0"/>
              <a:t>etapas:</a:t>
            </a:r>
          </a:p>
          <a:p>
            <a:pPr algn="just"/>
            <a:r>
              <a:rPr lang="es-ES" dirty="0" smtClean="0"/>
              <a:t> </a:t>
            </a:r>
            <a:r>
              <a:rPr lang="es-ES" dirty="0"/>
              <a:t>1. Derecho Primitivo Surge en comunidades </a:t>
            </a:r>
            <a:r>
              <a:rPr lang="es-ES" dirty="0" smtClean="0"/>
              <a:t>tribales</a:t>
            </a:r>
          </a:p>
          <a:p>
            <a:pPr algn="just"/>
            <a:r>
              <a:rPr lang="es-ES" dirty="0"/>
              <a:t>El derecho primitivo en comunidades tribales, también conocido como derecho consuetudinario o derecho tribal, es un conjunto de normas, costumbres y tradiciones que regulan la convivencia social y la resolución de conflictos en grupos humanos pequeños, pre-estatales</a:t>
            </a:r>
            <a:endParaRPr lang="es-PA" dirty="0"/>
          </a:p>
        </p:txBody>
      </p:sp>
      <p:sp>
        <p:nvSpPr>
          <p:cNvPr id="3" name="2 Título"/>
          <p:cNvSpPr>
            <a:spLocks noGrp="1"/>
          </p:cNvSpPr>
          <p:nvPr>
            <p:ph type="ctrTitle"/>
          </p:nvPr>
        </p:nvSpPr>
        <p:spPr>
          <a:xfrm>
            <a:off x="395536" y="620689"/>
            <a:ext cx="8640960" cy="1080120"/>
          </a:xfrm>
        </p:spPr>
        <p:txBody>
          <a:bodyPr/>
          <a:lstStyle/>
          <a:p>
            <a:pPr marL="182880" indent="0" algn="ctr">
              <a:buNone/>
            </a:pPr>
            <a:r>
              <a:rPr lang="es-PA" sz="4800" dirty="0" smtClean="0"/>
              <a:t>EVOLUCIÓN DEL DERECHO</a:t>
            </a:r>
            <a:endParaRPr lang="es-PA" sz="4800" dirty="0"/>
          </a:p>
        </p:txBody>
      </p:sp>
    </p:spTree>
    <p:extLst>
      <p:ext uri="{BB962C8B-B14F-4D97-AF65-F5344CB8AC3E}">
        <p14:creationId xmlns:p14="http://schemas.microsoft.com/office/powerpoint/2010/main" val="1432266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254</TotalTime>
  <Words>1039</Words>
  <Application>Microsoft Office PowerPoint</Application>
  <PresentationFormat>Presentación en pantalla (4:3)</PresentationFormat>
  <Paragraphs>124</Paragraphs>
  <Slides>25</Slides>
  <Notes>1</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Transmisión de listas</vt:lpstr>
      <vt:lpstr>HISTORIA DEL DERECHO</vt:lpstr>
      <vt:lpstr>EVALUACIÓN</vt:lpstr>
      <vt:lpstr>PLANIFICACIÓN DEL CURSO</vt:lpstr>
      <vt:lpstr>Unidades Temáticas y Cronograma </vt:lpstr>
      <vt:lpstr>METODOLOGÍA</vt:lpstr>
      <vt:lpstr>HISTORIA DEL DERECHO</vt:lpstr>
      <vt:lpstr>QUE ES Y SU IMPORTANCIA</vt:lpstr>
      <vt:lpstr>Evolución Histórica</vt:lpstr>
      <vt:lpstr>EVOLUCIÓN DEL DERECHO</vt:lpstr>
      <vt:lpstr>Influencias</vt:lpstr>
      <vt:lpstr>Aspectos clave de la historia del derecho</vt:lpstr>
      <vt:lpstr>Características del derecho primitivo en comunidades tribales</vt:lpstr>
      <vt:lpstr>No codificado: No existe un código escrito que recoja las normas, sino que estas son aprendidas y transmitidas a través de la experiencia y la observación. </vt:lpstr>
      <vt:lpstr>Normas sociales: Las normas sobre el matrimonio, la herencia o la propiedad suelen estar basadas en costumbres ancestrales.  </vt:lpstr>
      <vt:lpstr>RESUMEN</vt:lpstr>
      <vt:lpstr>Derecho antiguo Egipto, Mesopotamia, Grecia Roma</vt:lpstr>
      <vt:lpstr>EGIPTO</vt:lpstr>
      <vt:lpstr>Código de Hammurabi</vt:lpstr>
      <vt:lpstr>El Derecho en la Antigua Mesopotamia</vt:lpstr>
      <vt:lpstr>¿Qué castigaba el Código de Hammurabi?</vt:lpstr>
      <vt:lpstr>Características y contenido</vt:lpstr>
      <vt:lpstr>Código de Hammurabi</vt:lpstr>
      <vt:lpstr>IMPACTO Y RELEVANCIA</vt:lpstr>
      <vt:lpstr>TALLER 1</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HISTORIA DEL DERECHO</dc:title>
  <dc:creator>Damaris Gómez</dc:creator>
  <cp:lastModifiedBy>Damaris Gómez</cp:lastModifiedBy>
  <cp:revision>13</cp:revision>
  <dcterms:created xsi:type="dcterms:W3CDTF">2025-05-10T19:39:56Z</dcterms:created>
  <dcterms:modified xsi:type="dcterms:W3CDTF">2025-05-17T17:17:33Z</dcterms:modified>
</cp:coreProperties>
</file>